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7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40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38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59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24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20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119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647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69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75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5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46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27E14-B582-4180-B029-6B4BACE2F612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94A9B-3B6C-4C5B-B83B-6947229F5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20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Phrasal verbs</a:t>
            </a:r>
            <a:endParaRPr lang="ru-RU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96FBD8-3A9F-4EA7-9741-1E19DE725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566" y="1151800"/>
            <a:ext cx="2512380" cy="149374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Arial Black" panose="020B0A04020102020204" pitchFamily="34" charset="0"/>
              </a:rPr>
              <a:t>Fall - </a:t>
            </a:r>
            <a:endParaRPr lang="ru-RU" sz="40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56AC1004-B8CE-4E4E-BE71-C133A472B1EB}"/>
              </a:ext>
            </a:extLst>
          </p:cNvPr>
          <p:cNvSpPr txBox="1">
            <a:spLocks/>
          </p:cNvSpPr>
          <p:nvPr/>
        </p:nvSpPr>
        <p:spPr>
          <a:xfrm>
            <a:off x="2886723" y="1151799"/>
            <a:ext cx="2512380" cy="149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i="1" dirty="0">
                <a:solidFill>
                  <a:srgbClr val="7030A0"/>
                </a:solidFill>
                <a:latin typeface="Arial Black" panose="020B0A04020102020204" pitchFamily="34" charset="0"/>
              </a:rPr>
              <a:t>падать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BB4F05-2CA3-4B3E-9AD1-F524096EF233}"/>
              </a:ext>
            </a:extLst>
          </p:cNvPr>
          <p:cNvSpPr txBox="1"/>
          <p:nvPr/>
        </p:nvSpPr>
        <p:spPr>
          <a:xfrm>
            <a:off x="1272189" y="2488707"/>
            <a:ext cx="52467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/>
              <a:t>Fall – fell -fallen</a:t>
            </a:r>
            <a:endParaRPr lang="ru-RU" sz="3500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15A19A5-8485-40B5-9AEC-4265352DF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4" y="1921437"/>
            <a:ext cx="7172325" cy="476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01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19A0A-813C-41AD-AEBB-853B1329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47"/>
            <a:ext cx="10515600" cy="859993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Fall for 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EB68CC-3142-4831-A455-A446C301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73" y="814364"/>
            <a:ext cx="10945427" cy="4351338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US" b="1" i="1" dirty="0"/>
              <a:t>become attracted to </a:t>
            </a:r>
            <a:r>
              <a:rPr lang="en-US" b="1" i="1" dirty="0" err="1"/>
              <a:t>smb</a:t>
            </a:r>
            <a:endParaRPr lang="en-US" b="1" i="1" dirty="0"/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r>
              <a:rPr lang="en-US" b="1" i="1" dirty="0"/>
              <a:t>believe a lie or trick or be deceived(</a:t>
            </a:r>
            <a:r>
              <a:rPr lang="ru-RU" b="1" i="1" dirty="0"/>
              <a:t>вводить в заблуждение</a:t>
            </a:r>
            <a:r>
              <a:rPr lang="en-US" b="1" i="1" dirty="0"/>
              <a:t>) by it</a:t>
            </a:r>
            <a:endParaRPr lang="ru-RU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04E19D-ABC1-47F7-9197-039052CB4722}"/>
              </a:ext>
            </a:extLst>
          </p:cNvPr>
          <p:cNvSpPr txBox="1"/>
          <p:nvPr/>
        </p:nvSpPr>
        <p:spPr>
          <a:xfrm>
            <a:off x="4137631" y="4168373"/>
            <a:ext cx="7766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«купиться» на что-либо = поверить)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2B1D85B-1C88-4B37-B4C8-31EF3D9B8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871" y="864498"/>
            <a:ext cx="4898129" cy="256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BF042B-1BBD-4EFF-90E0-C2F471A2FD9F}"/>
              </a:ext>
            </a:extLst>
          </p:cNvPr>
          <p:cNvSpPr txBox="1"/>
          <p:nvPr/>
        </p:nvSpPr>
        <p:spPr>
          <a:xfrm>
            <a:off x="1367822" y="1273836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западать на кого-либо, влюбиться)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EE24C27-EF28-4317-9419-D4410E111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67967"/>
            <a:ext cx="319024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38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C57D7F-4E2A-4184-8960-FB3677B5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Arial Black" panose="020B0A04020102020204" pitchFamily="34" charset="0"/>
              </a:rPr>
              <a:t>Fall out (with)</a:t>
            </a:r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: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2E1604-D4D2-4A66-AC55-84ED894E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/>
              <a:t>have an argument and stop being friendly with smb</a:t>
            </a:r>
            <a:endParaRPr lang="ru-RU" b="1" i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6C3D1DD-03FA-47AD-920C-5780FBE5DA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2" t="37778" r="36015" b="7963"/>
          <a:stretch/>
        </p:blipFill>
        <p:spPr bwMode="auto">
          <a:xfrm>
            <a:off x="5676899" y="2686049"/>
            <a:ext cx="5676901" cy="372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37F51E-0C7D-4524-B56C-271A0C355DF1}"/>
              </a:ext>
            </a:extLst>
          </p:cNvPr>
          <p:cNvSpPr txBox="1"/>
          <p:nvPr/>
        </p:nvSpPr>
        <p:spPr>
          <a:xfrm>
            <a:off x="1101122" y="2258724"/>
            <a:ext cx="4642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ссориться)</a:t>
            </a:r>
            <a:endParaRPr lang="en-US" sz="3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03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CCA07-A2F0-4D1D-B3E7-8A5E9FB6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74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Arial Black" panose="020B0A04020102020204" pitchFamily="34" charset="0"/>
              </a:rPr>
              <a:t>Fall through:</a:t>
            </a:r>
            <a:endParaRPr lang="ru-RU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66F3AA-F33A-4EB0-AD2F-A6668E14A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fail to happen (about an arrangement, plan, or deal)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A9FCD6-DC39-416D-A4D7-965E64CF8DE0}"/>
              </a:ext>
            </a:extLst>
          </p:cNvPr>
          <p:cNvSpPr txBox="1"/>
          <p:nvPr/>
        </p:nvSpPr>
        <p:spPr>
          <a:xfrm>
            <a:off x="1101122" y="2258724"/>
            <a:ext cx="6524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 </a:t>
            </a:r>
            <a:r>
              <a:rPr lang="ru-RU" sz="3200" i="1" dirty="0">
                <a:solidFill>
                  <a:srgbClr val="C00000"/>
                </a:solidFill>
              </a:rPr>
              <a:t>терпеть неудачу, провалиться)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F1A028-9791-4819-B109-D96D0592C5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97"/>
          <a:stretch/>
        </p:blipFill>
        <p:spPr bwMode="auto">
          <a:xfrm>
            <a:off x="9153803" y="920887"/>
            <a:ext cx="2199997" cy="358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0705CC69-B005-4DC5-93F5-C2E37A3BA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901" y="3188369"/>
            <a:ext cx="5583238" cy="330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99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E994C-7F82-4618-88EA-432A12A70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860612" cy="1325563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Get - 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73BED3-2055-420F-A54C-ADB9A5B10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77683" cy="1603375"/>
          </a:xfrm>
        </p:spPr>
        <p:txBody>
          <a:bodyPr>
            <a:normAutofit/>
          </a:bodyPr>
          <a:lstStyle/>
          <a:p>
            <a:r>
              <a:rPr lang="en-US" sz="3500" b="1" dirty="0"/>
              <a:t>Get – got – got </a:t>
            </a:r>
            <a:endParaRPr lang="ru-RU" sz="3500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89DB3AA-05F0-4E07-8CB1-0DB313EE9F53}"/>
              </a:ext>
            </a:extLst>
          </p:cNvPr>
          <p:cNvSpPr txBox="1">
            <a:spLocks/>
          </p:cNvSpPr>
          <p:nvPr/>
        </p:nvSpPr>
        <p:spPr>
          <a:xfrm>
            <a:off x="2553070" y="365125"/>
            <a:ext cx="3542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i="1" dirty="0">
                <a:solidFill>
                  <a:srgbClr val="7030A0"/>
                </a:solidFill>
                <a:latin typeface="Arial Black" panose="020B0A04020102020204" pitchFamily="34" charset="0"/>
              </a:rPr>
              <a:t>получать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E934330-32D7-4C01-BC73-7579D17D4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362074"/>
            <a:ext cx="5267325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0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6920B2-2392-4A67-A97E-2CDF50BDE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Get away: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92D55E-B6F8-4255-B278-AEB8296DC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25" y="1452763"/>
            <a:ext cx="10515600" cy="4351338"/>
          </a:xfrm>
        </p:spPr>
        <p:txBody>
          <a:bodyPr/>
          <a:lstStyle/>
          <a:p>
            <a:r>
              <a:rPr lang="en-US" b="1" i="1" dirty="0"/>
              <a:t>escape</a:t>
            </a:r>
            <a:endParaRPr lang="ru-RU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C2CD8B-508C-4060-89EE-4204064D9B22}"/>
              </a:ext>
            </a:extLst>
          </p:cNvPr>
          <p:cNvSpPr txBox="1"/>
          <p:nvPr/>
        </p:nvSpPr>
        <p:spPr>
          <a:xfrm>
            <a:off x="772648" y="2041706"/>
            <a:ext cx="10332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выйти из трудного положения, выйти сухим из воды)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3510D06-8069-4000-9F71-1B8E916DB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540" y="2693415"/>
            <a:ext cx="5763260" cy="38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07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A939C6-14ED-464C-8E47-72F6C1887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668480" cy="1325563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Get on: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C06AFA-F296-49A5-9973-F16A8BD57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en-US" b="1" i="1" dirty="0"/>
              <a:t>enter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0C2C7E4-F804-4F68-8C65-537571B58A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70"/>
          <a:stretch/>
        </p:blipFill>
        <p:spPr bwMode="auto">
          <a:xfrm>
            <a:off x="6513713" y="423608"/>
            <a:ext cx="5159683" cy="280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D1294E-E70C-4290-B29E-BFC43E14ABD3}"/>
              </a:ext>
            </a:extLst>
          </p:cNvPr>
          <p:cNvSpPr txBox="1"/>
          <p:nvPr/>
        </p:nvSpPr>
        <p:spPr>
          <a:xfrm>
            <a:off x="825912" y="2334924"/>
            <a:ext cx="5368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садиться в транспорт)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DB9B02B-182D-406C-9DB9-CDDDC8AE0531}"/>
              </a:ext>
            </a:extLst>
          </p:cNvPr>
          <p:cNvSpPr txBox="1">
            <a:spLocks/>
          </p:cNvSpPr>
          <p:nvPr/>
        </p:nvSpPr>
        <p:spPr>
          <a:xfrm>
            <a:off x="1021222" y="3332402"/>
            <a:ext cx="26684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Get off: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4F1ED622-6A9A-4CA2-8F78-DC5C0636F9FA}"/>
              </a:ext>
            </a:extLst>
          </p:cNvPr>
          <p:cNvSpPr txBox="1">
            <a:spLocks/>
          </p:cNvSpPr>
          <p:nvPr/>
        </p:nvSpPr>
        <p:spPr>
          <a:xfrm>
            <a:off x="838199" y="4454895"/>
            <a:ext cx="105156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leave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C7FA9B-0988-44D9-AE56-64B07E9B2B04}"/>
              </a:ext>
            </a:extLst>
          </p:cNvPr>
          <p:cNvSpPr txBox="1"/>
          <p:nvPr/>
        </p:nvSpPr>
        <p:spPr>
          <a:xfrm>
            <a:off x="825913" y="5065730"/>
            <a:ext cx="10332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выходить из транспорта)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7C10A55D-441D-47B2-9B8F-3ADBC41054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61"/>
          <a:stretch/>
        </p:blipFill>
        <p:spPr bwMode="auto">
          <a:xfrm>
            <a:off x="6221278" y="3550259"/>
            <a:ext cx="5744551" cy="287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35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45874-E056-4FA1-BA21-40FA296CD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Get along with </a:t>
            </a:r>
            <a:r>
              <a:rPr lang="en-US" dirty="0" err="1">
                <a:solidFill>
                  <a:srgbClr val="7030A0"/>
                </a:solidFill>
                <a:latin typeface="Arial Black" panose="020B0A04020102020204" pitchFamily="34" charset="0"/>
              </a:rPr>
              <a:t>smb</a:t>
            </a:r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FCBB43-8FFB-4EAD-9CE3-E24CDFE46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85746"/>
          </a:xfrm>
        </p:spPr>
        <p:txBody>
          <a:bodyPr/>
          <a:lstStyle/>
          <a:p>
            <a:r>
              <a:rPr lang="en-US" b="1" i="1" dirty="0"/>
              <a:t>have a friendly relationship</a:t>
            </a:r>
            <a:endParaRPr lang="ru-RU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E77ED8-98CF-49BD-AE19-1538D2D7F70D}"/>
              </a:ext>
            </a:extLst>
          </p:cNvPr>
          <p:cNvSpPr txBox="1"/>
          <p:nvPr/>
        </p:nvSpPr>
        <p:spPr>
          <a:xfrm>
            <a:off x="838200" y="2304775"/>
            <a:ext cx="7474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ладить с кем-либо)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3B3527C0-19F7-4CDE-8B1D-BBE104DA9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1457993"/>
            <a:ext cx="6419850" cy="394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A3130968-73DD-4446-9BCE-0D6559FD8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2" y="3422674"/>
            <a:ext cx="4833938" cy="29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42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E3230E-EEB0-4BA2-A568-4643D9FA8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Get through: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DB79F-D29C-4FEF-8048-BF0DDF3FB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succeed in contacting </a:t>
            </a:r>
            <a:r>
              <a:rPr lang="en-US" b="1" i="1" dirty="0" err="1"/>
              <a:t>smb</a:t>
            </a:r>
            <a:r>
              <a:rPr lang="en-US" b="1" i="1" dirty="0"/>
              <a:t> on the phone</a:t>
            </a:r>
          </a:p>
          <a:p>
            <a:endParaRPr lang="ru-RU" b="1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DBE739-1DA8-428E-B4EE-8B87E1D068A8}"/>
              </a:ext>
            </a:extLst>
          </p:cNvPr>
          <p:cNvSpPr txBox="1"/>
          <p:nvPr/>
        </p:nvSpPr>
        <p:spPr>
          <a:xfrm>
            <a:off x="1255450" y="2304775"/>
            <a:ext cx="5127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дозвониться)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A05EFA0-FF95-4A0E-9ED1-F8A92140A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395" y="2559050"/>
            <a:ext cx="5504180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11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B1C8A-329D-4C8D-92B8-364F369D1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313373" cy="1325563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Give - 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26FBEF-84B7-426F-8605-75A5898FB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52925" cy="890942"/>
          </a:xfrm>
        </p:spPr>
        <p:txBody>
          <a:bodyPr>
            <a:noAutofit/>
          </a:bodyPr>
          <a:lstStyle/>
          <a:p>
            <a:r>
              <a:rPr lang="en-US" sz="3500" b="1" dirty="0"/>
              <a:t>Give  - gave - given</a:t>
            </a:r>
            <a:endParaRPr lang="ru-RU" sz="3500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6FF06D1-854A-4AFF-B85B-A611906E3C7B}"/>
              </a:ext>
            </a:extLst>
          </p:cNvPr>
          <p:cNvSpPr txBox="1">
            <a:spLocks/>
          </p:cNvSpPr>
          <p:nvPr/>
        </p:nvSpPr>
        <p:spPr>
          <a:xfrm>
            <a:off x="2757256" y="365125"/>
            <a:ext cx="23133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i="1" dirty="0">
                <a:solidFill>
                  <a:srgbClr val="7030A0"/>
                </a:solidFill>
                <a:latin typeface="Arial Black" panose="020B0A04020102020204" pitchFamily="34" charset="0"/>
              </a:rPr>
              <a:t>давать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C6A5BFE-A7C4-4C86-A52C-197D1EA96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467973"/>
            <a:ext cx="7581900" cy="502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47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18B1E-225E-43B5-A815-91ACD70F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674"/>
            <a:ext cx="10515600" cy="1002036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Give away: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880751-6FA5-4CC0-9B25-F788AE02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54" y="914533"/>
            <a:ext cx="10515600" cy="4351338"/>
          </a:xfrm>
        </p:spPr>
        <p:txBody>
          <a:bodyPr/>
          <a:lstStyle/>
          <a:p>
            <a:r>
              <a:rPr lang="en-US" b="1" i="1" dirty="0"/>
              <a:t>1) make known, reveal information to other people</a:t>
            </a:r>
            <a:endParaRPr lang="ru-RU" b="1" i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b="1" i="1" dirty="0"/>
              <a:t>2) </a:t>
            </a:r>
            <a:r>
              <a:rPr lang="en-US" b="1" i="1" dirty="0"/>
              <a:t>give </a:t>
            </a:r>
            <a:r>
              <a:rPr lang="en-US" b="1" i="1" dirty="0" err="1"/>
              <a:t>smth</a:t>
            </a:r>
            <a:r>
              <a:rPr lang="en-US" b="1" i="1" dirty="0"/>
              <a:t> free of charge, often because you no longer want it</a:t>
            </a:r>
            <a:endParaRPr lang="ru-RU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6EB48-0271-4FF3-925B-20F2F68C82E8}"/>
              </a:ext>
            </a:extLst>
          </p:cNvPr>
          <p:cNvSpPr txBox="1"/>
          <p:nvPr/>
        </p:nvSpPr>
        <p:spPr>
          <a:xfrm>
            <a:off x="420949" y="4453170"/>
            <a:ext cx="5127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отдавать, раздавать)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542E530-2B7E-4A06-A939-A3B79CD70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552" y="1306223"/>
            <a:ext cx="4118499" cy="273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CE0402-848E-4507-8E74-09FA4C234A8D}"/>
              </a:ext>
            </a:extLst>
          </p:cNvPr>
          <p:cNvSpPr txBox="1"/>
          <p:nvPr/>
        </p:nvSpPr>
        <p:spPr>
          <a:xfrm>
            <a:off x="420949" y="1618374"/>
            <a:ext cx="9131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выдавать(информацию/ секрет),проговориться, разоблачать)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20A58799-9D29-4250-9C87-663C59FEA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367" y="4355351"/>
            <a:ext cx="4700182" cy="246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2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72541B-154A-45A1-9420-5042945FA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Give off / out: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40C1E5-26E0-462F-81D4-1E57F42D5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produce gas, heat, or smell and send it out into the air</a:t>
            </a:r>
            <a:endParaRPr lang="ru-RU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96F8B6-C30E-4CB6-85CB-C21ADED1820A}"/>
              </a:ext>
            </a:extLst>
          </p:cNvPr>
          <p:cNvSpPr txBox="1"/>
          <p:nvPr/>
        </p:nvSpPr>
        <p:spPr>
          <a:xfrm>
            <a:off x="968406" y="2473450"/>
            <a:ext cx="5127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источать, испускать)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BC15088-BAFA-4884-9DAE-91A8D4301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925" y="2473450"/>
            <a:ext cx="5960081" cy="397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92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3FA5D-9C38-490C-916E-FAB25F506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275"/>
            <a:ext cx="10515600" cy="735706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Give up: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F56931-087B-45E8-8EAA-95AE0FE3C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662" y="780981"/>
            <a:ext cx="10515600" cy="3660775"/>
          </a:xfrm>
        </p:spPr>
        <p:txBody>
          <a:bodyPr/>
          <a:lstStyle/>
          <a:p>
            <a:r>
              <a:rPr lang="en-US" b="1" i="1" dirty="0"/>
              <a:t>1) stop doing (esp. about a bad </a:t>
            </a:r>
            <a:r>
              <a:rPr lang="en-US" b="1" i="1" dirty="0" err="1"/>
              <a:t>habbit</a:t>
            </a:r>
            <a:r>
              <a:rPr lang="en-US" b="1" i="1" dirty="0"/>
              <a:t>)</a:t>
            </a:r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r>
              <a:rPr lang="en-US" b="1" i="1" dirty="0"/>
              <a:t>2) decide that you cannot do something and stop trying to do it.</a:t>
            </a:r>
            <a:endParaRPr lang="ru-RU" b="1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B507DE-5CBB-4198-ACE0-FC0D3D42EF0D}"/>
              </a:ext>
            </a:extLst>
          </p:cNvPr>
          <p:cNvSpPr txBox="1"/>
          <p:nvPr/>
        </p:nvSpPr>
        <p:spPr>
          <a:xfrm>
            <a:off x="712433" y="4331327"/>
            <a:ext cx="5127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сдаваться)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15805EE-A55D-4C3B-A52E-56D2E9905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854" y="4243526"/>
            <a:ext cx="4299013" cy="261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78F02D08-2728-4EB0-A2F9-E089CCD3F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590" y="1516687"/>
            <a:ext cx="60960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98F4D6-BB58-49D3-9AB6-FEF4E85F424F}"/>
              </a:ext>
            </a:extLst>
          </p:cNvPr>
          <p:cNvSpPr txBox="1"/>
          <p:nvPr/>
        </p:nvSpPr>
        <p:spPr>
          <a:xfrm>
            <a:off x="296662" y="1303900"/>
            <a:ext cx="773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(</a:t>
            </a:r>
            <a:r>
              <a:rPr lang="ru-RU" sz="3200" i="1" dirty="0">
                <a:solidFill>
                  <a:srgbClr val="C00000"/>
                </a:solidFill>
              </a:rPr>
              <a:t>бросить, отказаться (от привычки))</a:t>
            </a:r>
            <a:endParaRPr lang="en-US" sz="3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17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1F80A5-A708-413D-A6E3-78C26125F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101" y="4050712"/>
            <a:ext cx="8632097" cy="26650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E83C69-3B0B-4F63-9EE4-C5E4F64C4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38" y="477054"/>
            <a:ext cx="5217806" cy="34136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D5DAF1-1044-4DF4-98AC-201A0EE34623}"/>
              </a:ext>
            </a:extLst>
          </p:cNvPr>
          <p:cNvSpPr txBox="1"/>
          <p:nvPr/>
        </p:nvSpPr>
        <p:spPr>
          <a:xfrm>
            <a:off x="2121764" y="0"/>
            <a:ext cx="88227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/>
              <a:t>Choose the correct particles and translate the sentences.</a:t>
            </a:r>
            <a:endParaRPr lang="ru-RU" sz="2500" b="1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3B470B2-DDEE-47E3-9949-F033F5B135C7}"/>
              </a:ext>
            </a:extLst>
          </p:cNvPr>
          <p:cNvCxnSpPr/>
          <p:nvPr/>
        </p:nvCxnSpPr>
        <p:spPr>
          <a:xfrm>
            <a:off x="1473693" y="1127464"/>
            <a:ext cx="5770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8494B9C-5C17-4695-A529-479D798A11AD}"/>
              </a:ext>
            </a:extLst>
          </p:cNvPr>
          <p:cNvCxnSpPr>
            <a:cxnSpLocks/>
          </p:cNvCxnSpPr>
          <p:nvPr/>
        </p:nvCxnSpPr>
        <p:spPr>
          <a:xfrm>
            <a:off x="5518951" y="4688889"/>
            <a:ext cx="8108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6C25B58-50F5-4DC6-85CC-FCE067D6FE3D}"/>
              </a:ext>
            </a:extLst>
          </p:cNvPr>
          <p:cNvCxnSpPr>
            <a:cxnSpLocks/>
          </p:cNvCxnSpPr>
          <p:nvPr/>
        </p:nvCxnSpPr>
        <p:spPr>
          <a:xfrm>
            <a:off x="1463335" y="1778493"/>
            <a:ext cx="8759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F7B4E10-224D-4DBF-823F-8359D8B26BCE}"/>
              </a:ext>
            </a:extLst>
          </p:cNvPr>
          <p:cNvCxnSpPr>
            <a:cxnSpLocks/>
          </p:cNvCxnSpPr>
          <p:nvPr/>
        </p:nvCxnSpPr>
        <p:spPr>
          <a:xfrm>
            <a:off x="1906479" y="2117324"/>
            <a:ext cx="2966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0B03C6C-C63F-4E9A-8216-B4B53316CD56}"/>
              </a:ext>
            </a:extLst>
          </p:cNvPr>
          <p:cNvCxnSpPr>
            <a:cxnSpLocks/>
          </p:cNvCxnSpPr>
          <p:nvPr/>
        </p:nvCxnSpPr>
        <p:spPr>
          <a:xfrm>
            <a:off x="1473692" y="3095347"/>
            <a:ext cx="8655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C43D735-ABEF-45A8-A5FB-322DD429E16C}"/>
              </a:ext>
            </a:extLst>
          </p:cNvPr>
          <p:cNvCxnSpPr/>
          <p:nvPr/>
        </p:nvCxnSpPr>
        <p:spPr>
          <a:xfrm>
            <a:off x="2339266" y="3429000"/>
            <a:ext cx="5770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AFF8D1F4-C83F-4609-B1DF-51D0BCE7951E}"/>
              </a:ext>
            </a:extLst>
          </p:cNvPr>
          <p:cNvCxnSpPr>
            <a:cxnSpLocks/>
          </p:cNvCxnSpPr>
          <p:nvPr/>
        </p:nvCxnSpPr>
        <p:spPr>
          <a:xfrm>
            <a:off x="5647677" y="5798598"/>
            <a:ext cx="3625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A589A6B-97B8-4074-B09B-61530E1F4654}"/>
              </a:ext>
            </a:extLst>
          </p:cNvPr>
          <p:cNvCxnSpPr>
            <a:cxnSpLocks/>
          </p:cNvCxnSpPr>
          <p:nvPr/>
        </p:nvCxnSpPr>
        <p:spPr>
          <a:xfrm>
            <a:off x="10753817" y="5507114"/>
            <a:ext cx="3521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3B02B04-AE19-4FCD-A242-98C03DEDC410}"/>
              </a:ext>
            </a:extLst>
          </p:cNvPr>
          <p:cNvCxnSpPr/>
          <p:nvPr/>
        </p:nvCxnSpPr>
        <p:spPr>
          <a:xfrm>
            <a:off x="6565036" y="5251142"/>
            <a:ext cx="5770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F1DEC74-E3FF-4B0F-A5B7-4D573E9B8213}"/>
              </a:ext>
            </a:extLst>
          </p:cNvPr>
          <p:cNvCxnSpPr/>
          <p:nvPr/>
        </p:nvCxnSpPr>
        <p:spPr>
          <a:xfrm>
            <a:off x="8235518" y="4950781"/>
            <a:ext cx="5770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0E9B6D5-6725-43C7-86DE-D02896966848}"/>
              </a:ext>
            </a:extLst>
          </p:cNvPr>
          <p:cNvCxnSpPr>
            <a:cxnSpLocks/>
          </p:cNvCxnSpPr>
          <p:nvPr/>
        </p:nvCxnSpPr>
        <p:spPr>
          <a:xfrm>
            <a:off x="8592105" y="6366769"/>
            <a:ext cx="800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39327C7-4403-4E37-AEDE-D649FB4B73EE}"/>
              </a:ext>
            </a:extLst>
          </p:cNvPr>
          <p:cNvCxnSpPr>
            <a:cxnSpLocks/>
          </p:cNvCxnSpPr>
          <p:nvPr/>
        </p:nvCxnSpPr>
        <p:spPr>
          <a:xfrm>
            <a:off x="7557857" y="6101918"/>
            <a:ext cx="3432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B381B5A-062C-4025-B220-4EF98E92F486}"/>
              </a:ext>
            </a:extLst>
          </p:cNvPr>
          <p:cNvCxnSpPr>
            <a:cxnSpLocks/>
          </p:cNvCxnSpPr>
          <p:nvPr/>
        </p:nvCxnSpPr>
        <p:spPr>
          <a:xfrm>
            <a:off x="2339266" y="3738979"/>
            <a:ext cx="3062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6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2F581-E474-4E41-ADA8-FF70D0F18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9230"/>
            <a:ext cx="10515600" cy="1325563"/>
          </a:xfrm>
        </p:spPr>
        <p:txBody>
          <a:bodyPr/>
          <a:lstStyle/>
          <a:p>
            <a:r>
              <a:rPr lang="en-US" b="1" dirty="0"/>
              <a:t>Prepositional phrases.</a:t>
            </a:r>
            <a:endParaRPr lang="ru-RU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9611C5-590A-48B9-9E1F-E581257AE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75" y="1234822"/>
            <a:ext cx="7053043" cy="5258053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C73EBE7-DDDC-421C-A43F-92C2E4A3ADAB}"/>
              </a:ext>
            </a:extLst>
          </p:cNvPr>
          <p:cNvCxnSpPr/>
          <p:nvPr/>
        </p:nvCxnSpPr>
        <p:spPr>
          <a:xfrm>
            <a:off x="5687072" y="2298761"/>
            <a:ext cx="266700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03C02CE-3116-4F15-8415-D16CEB80DD99}"/>
              </a:ext>
            </a:extLst>
          </p:cNvPr>
          <p:cNvCxnSpPr>
            <a:cxnSpLocks/>
          </p:cNvCxnSpPr>
          <p:nvPr/>
        </p:nvCxnSpPr>
        <p:spPr>
          <a:xfrm>
            <a:off x="7393064" y="2774640"/>
            <a:ext cx="756637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B7A69C5-C8AE-4606-B345-281B16EF2A2E}"/>
              </a:ext>
            </a:extLst>
          </p:cNvPr>
          <p:cNvCxnSpPr>
            <a:cxnSpLocks/>
          </p:cNvCxnSpPr>
          <p:nvPr/>
        </p:nvCxnSpPr>
        <p:spPr>
          <a:xfrm>
            <a:off x="7883001" y="3686637"/>
            <a:ext cx="612929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DC59284-392A-4897-86D5-245F6812F948}"/>
              </a:ext>
            </a:extLst>
          </p:cNvPr>
          <p:cNvCxnSpPr>
            <a:cxnSpLocks/>
          </p:cNvCxnSpPr>
          <p:nvPr/>
        </p:nvCxnSpPr>
        <p:spPr>
          <a:xfrm>
            <a:off x="5553722" y="3190967"/>
            <a:ext cx="400050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D94CC76-BE08-4946-8F2A-D955D95CE944}"/>
              </a:ext>
            </a:extLst>
          </p:cNvPr>
          <p:cNvCxnSpPr>
            <a:cxnSpLocks/>
          </p:cNvCxnSpPr>
          <p:nvPr/>
        </p:nvCxnSpPr>
        <p:spPr>
          <a:xfrm>
            <a:off x="5287022" y="4568485"/>
            <a:ext cx="400050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6CFA578-83ED-4043-876E-723FD291A862}"/>
              </a:ext>
            </a:extLst>
          </p:cNvPr>
          <p:cNvCxnSpPr/>
          <p:nvPr/>
        </p:nvCxnSpPr>
        <p:spPr>
          <a:xfrm>
            <a:off x="5948963" y="4090571"/>
            <a:ext cx="266700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E21852E5-A7F4-4388-BA93-4D5EFE499CE6}"/>
              </a:ext>
            </a:extLst>
          </p:cNvPr>
          <p:cNvCxnSpPr>
            <a:cxnSpLocks/>
          </p:cNvCxnSpPr>
          <p:nvPr/>
        </p:nvCxnSpPr>
        <p:spPr>
          <a:xfrm>
            <a:off x="6258572" y="5016807"/>
            <a:ext cx="346414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1D040E1-563E-4E2A-903C-5BE79735CCF4}"/>
              </a:ext>
            </a:extLst>
          </p:cNvPr>
          <p:cNvCxnSpPr/>
          <p:nvPr/>
        </p:nvCxnSpPr>
        <p:spPr>
          <a:xfrm>
            <a:off x="7883001" y="5036966"/>
            <a:ext cx="266700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5CB3A558-C324-42C9-A1B8-35513A0263F9}"/>
              </a:ext>
            </a:extLst>
          </p:cNvPr>
          <p:cNvCxnSpPr>
            <a:cxnSpLocks/>
          </p:cNvCxnSpPr>
          <p:nvPr/>
        </p:nvCxnSpPr>
        <p:spPr>
          <a:xfrm>
            <a:off x="7552862" y="5940085"/>
            <a:ext cx="330139" cy="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67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284</Words>
  <Application>Microsoft Office PowerPoint</Application>
  <PresentationFormat>Широкоэкранный</PresentationFormat>
  <Paragraphs>65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Office Theme</vt:lpstr>
      <vt:lpstr>Phrasal verbs</vt:lpstr>
      <vt:lpstr>Презентация PowerPoint</vt:lpstr>
      <vt:lpstr>Fall for :</vt:lpstr>
      <vt:lpstr>Fall out (with): </vt:lpstr>
      <vt:lpstr>Fall through:</vt:lpstr>
      <vt:lpstr>Get - </vt:lpstr>
      <vt:lpstr>Get away:</vt:lpstr>
      <vt:lpstr>Get on:</vt:lpstr>
      <vt:lpstr>Get along with smb:</vt:lpstr>
      <vt:lpstr>Get through:</vt:lpstr>
      <vt:lpstr>Give - </vt:lpstr>
      <vt:lpstr>Give away:</vt:lpstr>
      <vt:lpstr>Give off / out:</vt:lpstr>
      <vt:lpstr>Give up:</vt:lpstr>
      <vt:lpstr>Презентация PowerPoint</vt:lpstr>
      <vt:lpstr>Prepositional phrases.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Phrasal verbs</dc:title>
  <dc:creator>Сергей Гордеев</dc:creator>
  <cp:lastModifiedBy>Сергей Гордеев</cp:lastModifiedBy>
  <cp:revision>6</cp:revision>
  <dcterms:created xsi:type="dcterms:W3CDTF">2020-11-30T20:54:57Z</dcterms:created>
  <dcterms:modified xsi:type="dcterms:W3CDTF">2020-12-01T20:04:51Z</dcterms:modified>
</cp:coreProperties>
</file>